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613900" cy="7562850"/>
  <p:notesSz cx="96139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7" d="100"/>
          <a:sy n="137" d="100"/>
        </p:scale>
        <p:origin x="2286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21042" y="2344483"/>
            <a:ext cx="8171815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Trade Gothic Next SR Pro"/>
                <a:cs typeface="Trade Gothic Next SR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42085" y="4235196"/>
            <a:ext cx="672973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Trade Gothic Next SR Pro"/>
                <a:cs typeface="Trade Gothic Next SR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Trade Gothic Next SR Pro"/>
                <a:cs typeface="Trade Gothic Next SR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80695" y="1739455"/>
            <a:ext cx="4182046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951158" y="1739455"/>
            <a:ext cx="4182046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60375" y="460375"/>
            <a:ext cx="8691245" cy="6639559"/>
          </a:xfrm>
          <a:custGeom>
            <a:avLst/>
            <a:gdLst/>
            <a:ahLst/>
            <a:cxnLst/>
            <a:rect l="l" t="t" r="r" b="b"/>
            <a:pathLst>
              <a:path w="8691245" h="6639559">
                <a:moveTo>
                  <a:pt x="0" y="6639255"/>
                </a:moveTo>
                <a:lnTo>
                  <a:pt x="8691245" y="6639255"/>
                </a:lnTo>
                <a:lnTo>
                  <a:pt x="8691245" y="0"/>
                </a:lnTo>
                <a:lnTo>
                  <a:pt x="0" y="0"/>
                </a:lnTo>
                <a:lnTo>
                  <a:pt x="0" y="663925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Trade Gothic Next SR Pro"/>
                <a:cs typeface="Trade Gothic Next SR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72496" y="634913"/>
            <a:ext cx="4268906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Trade Gothic Next SR Pro"/>
                <a:cs typeface="Trade Gothic Next SR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0695" y="1739455"/>
            <a:ext cx="865251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268726" y="7033450"/>
            <a:ext cx="307644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80695" y="7033450"/>
            <a:ext cx="221119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716872" y="7233790"/>
            <a:ext cx="191135" cy="137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sp>
          <p:nvSpPr>
            <p:cNvPr id="3" name="object 3"/>
            <p:cNvSpPr/>
            <p:nvPr/>
          </p:nvSpPr>
          <p:spPr>
            <a:xfrm>
              <a:off x="457200" y="457200"/>
              <a:ext cx="8697595" cy="6645909"/>
            </a:xfrm>
            <a:custGeom>
              <a:avLst/>
              <a:gdLst/>
              <a:ahLst/>
              <a:cxnLst/>
              <a:rect l="l" t="t" r="r" b="b"/>
              <a:pathLst>
                <a:path w="8697595" h="6645909">
                  <a:moveTo>
                    <a:pt x="8697595" y="0"/>
                  </a:moveTo>
                  <a:lnTo>
                    <a:pt x="0" y="0"/>
                  </a:lnTo>
                  <a:lnTo>
                    <a:pt x="0" y="6645605"/>
                  </a:lnTo>
                  <a:lnTo>
                    <a:pt x="8697595" y="6645605"/>
                  </a:lnTo>
                  <a:lnTo>
                    <a:pt x="8697595" y="0"/>
                  </a:lnTo>
                  <a:close/>
                </a:path>
              </a:pathLst>
            </a:custGeom>
            <a:solidFill>
              <a:srgbClr val="EEEC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457207"/>
              <a:ext cx="1080135" cy="393700"/>
            </a:xfrm>
            <a:custGeom>
              <a:avLst/>
              <a:gdLst/>
              <a:ahLst/>
              <a:cxnLst/>
              <a:rect l="l" t="t" r="r" b="b"/>
              <a:pathLst>
                <a:path w="1080135" h="393700">
                  <a:moveTo>
                    <a:pt x="1079995" y="0"/>
                  </a:moveTo>
                  <a:lnTo>
                    <a:pt x="0" y="0"/>
                  </a:lnTo>
                  <a:lnTo>
                    <a:pt x="0" y="393661"/>
                  </a:lnTo>
                  <a:lnTo>
                    <a:pt x="1007999" y="393661"/>
                  </a:lnTo>
                  <a:lnTo>
                    <a:pt x="1036023" y="388004"/>
                  </a:lnTo>
                  <a:lnTo>
                    <a:pt x="1058908" y="372575"/>
                  </a:lnTo>
                  <a:lnTo>
                    <a:pt x="1074337" y="349690"/>
                  </a:lnTo>
                  <a:lnTo>
                    <a:pt x="1079995" y="321665"/>
                  </a:lnTo>
                  <a:lnTo>
                    <a:pt x="1079995" y="0"/>
                  </a:lnTo>
                  <a:close/>
                </a:path>
              </a:pathLst>
            </a:custGeom>
            <a:solidFill>
              <a:srgbClr val="A3A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3249" y="518673"/>
            <a:ext cx="76835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b="1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Kapitel</a:t>
            </a:r>
            <a:r>
              <a:rPr sz="1450" b="1" spc="145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 </a:t>
            </a:r>
            <a:r>
              <a:rPr sz="1450" b="1" spc="-50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1</a:t>
            </a:r>
            <a:endParaRPr sz="1450">
              <a:latin typeface="Trade Gothic Next SR Pro"/>
              <a:cs typeface="Trade Gothic Next SR Pr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960899" y="6687901"/>
            <a:ext cx="1973580" cy="282575"/>
            <a:chOff x="6960899" y="6687901"/>
            <a:chExt cx="1973580" cy="28257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19476" y="6828472"/>
              <a:ext cx="1414937" cy="14170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963959" y="6690961"/>
              <a:ext cx="441959" cy="243204"/>
            </a:xfrm>
            <a:custGeom>
              <a:avLst/>
              <a:gdLst/>
              <a:ahLst/>
              <a:cxnLst/>
              <a:rect l="l" t="t" r="r" b="b"/>
              <a:pathLst>
                <a:path w="441959" h="243204">
                  <a:moveTo>
                    <a:pt x="441629" y="126"/>
                  </a:moveTo>
                  <a:lnTo>
                    <a:pt x="364680" y="114"/>
                  </a:lnTo>
                  <a:lnTo>
                    <a:pt x="294982" y="98958"/>
                  </a:lnTo>
                  <a:lnTo>
                    <a:pt x="295567" y="126"/>
                  </a:lnTo>
                  <a:lnTo>
                    <a:pt x="221373" y="0"/>
                  </a:lnTo>
                  <a:lnTo>
                    <a:pt x="0" y="242493"/>
                  </a:lnTo>
                  <a:lnTo>
                    <a:pt x="126060" y="242493"/>
                  </a:lnTo>
                  <a:lnTo>
                    <a:pt x="217246" y="142697"/>
                  </a:lnTo>
                  <a:lnTo>
                    <a:pt x="217131" y="243077"/>
                  </a:lnTo>
                  <a:lnTo>
                    <a:pt x="291744" y="243204"/>
                  </a:lnTo>
                  <a:lnTo>
                    <a:pt x="362775" y="143878"/>
                  </a:lnTo>
                  <a:lnTo>
                    <a:pt x="362305" y="243077"/>
                  </a:lnTo>
                  <a:lnTo>
                    <a:pt x="441032" y="242493"/>
                  </a:lnTo>
                  <a:lnTo>
                    <a:pt x="441629" y="126"/>
                  </a:lnTo>
                  <a:close/>
                </a:path>
              </a:pathLst>
            </a:custGeom>
            <a:solidFill>
              <a:srgbClr val="E63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63959" y="6690961"/>
              <a:ext cx="441959" cy="243204"/>
            </a:xfrm>
            <a:custGeom>
              <a:avLst/>
              <a:gdLst/>
              <a:ahLst/>
              <a:cxnLst/>
              <a:rect l="l" t="t" r="r" b="b"/>
              <a:pathLst>
                <a:path w="441959" h="243204">
                  <a:moveTo>
                    <a:pt x="0" y="242493"/>
                  </a:moveTo>
                  <a:lnTo>
                    <a:pt x="221373" y="0"/>
                  </a:lnTo>
                  <a:lnTo>
                    <a:pt x="295567" y="126"/>
                  </a:lnTo>
                  <a:lnTo>
                    <a:pt x="294982" y="98958"/>
                  </a:lnTo>
                  <a:lnTo>
                    <a:pt x="364680" y="114"/>
                  </a:lnTo>
                  <a:lnTo>
                    <a:pt x="441629" y="126"/>
                  </a:lnTo>
                  <a:lnTo>
                    <a:pt x="441032" y="242493"/>
                  </a:lnTo>
                  <a:lnTo>
                    <a:pt x="362305" y="243077"/>
                  </a:lnTo>
                  <a:lnTo>
                    <a:pt x="362775" y="143878"/>
                  </a:lnTo>
                  <a:lnTo>
                    <a:pt x="291744" y="243204"/>
                  </a:lnTo>
                  <a:lnTo>
                    <a:pt x="217131" y="243077"/>
                  </a:lnTo>
                  <a:lnTo>
                    <a:pt x="217246" y="142697"/>
                  </a:lnTo>
                  <a:lnTo>
                    <a:pt x="126060" y="242493"/>
                  </a:lnTo>
                  <a:lnTo>
                    <a:pt x="0" y="242493"/>
                  </a:lnTo>
                  <a:close/>
                </a:path>
              </a:pathLst>
            </a:custGeom>
            <a:ln w="6121">
              <a:solidFill>
                <a:srgbClr val="E63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66507" y="6740755"/>
            <a:ext cx="5965825" cy="24955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50" b="1" dirty="0">
                <a:latin typeface="Trade Gothic Next SR Pro"/>
                <a:cs typeface="Trade Gothic Next SR Pro"/>
              </a:rPr>
              <a:t>Vidensbaseret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Matematikundervisning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·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3</a:t>
            </a:r>
            <a:r>
              <a:rPr sz="1450" b="1" spc="135" dirty="0">
                <a:latin typeface="Trade Gothic Next SR Pro"/>
                <a:cs typeface="Trade Gothic Next SR Pro"/>
              </a:rPr>
              <a:t>  </a:t>
            </a:r>
            <a:r>
              <a:rPr sz="1450" b="1" dirty="0">
                <a:latin typeface="Trade Gothic Next SR Pro"/>
                <a:cs typeface="Trade Gothic Next SR Pro"/>
              </a:rPr>
              <a:t>|</a:t>
            </a:r>
            <a:r>
              <a:rPr sz="1450" b="1" spc="90" dirty="0">
                <a:latin typeface="Trade Gothic Next SR Pro"/>
                <a:cs typeface="Trade Gothic Next SR Pro"/>
              </a:rPr>
              <a:t>  </a:t>
            </a:r>
            <a:r>
              <a:rPr sz="1450" dirty="0">
                <a:latin typeface="Trade Gothic Next SR Pro"/>
                <a:cs typeface="Trade Gothic Next SR Pro"/>
              </a:rPr>
              <a:t>Børnehaveklasse</a:t>
            </a:r>
            <a:r>
              <a:rPr sz="1450" spc="35" dirty="0">
                <a:latin typeface="Trade Gothic Next SR Pro"/>
                <a:cs typeface="Trade Gothic Next SR Pro"/>
              </a:rPr>
              <a:t> </a:t>
            </a:r>
            <a:r>
              <a:rPr sz="1450" dirty="0">
                <a:latin typeface="Trade Gothic Next SR Pro"/>
                <a:cs typeface="Trade Gothic Next SR Pro"/>
              </a:rPr>
              <a:t>til</a:t>
            </a:r>
            <a:r>
              <a:rPr sz="1450" spc="80" dirty="0">
                <a:latin typeface="Trade Gothic Next SR Pro"/>
                <a:cs typeface="Trade Gothic Next SR Pro"/>
              </a:rPr>
              <a:t> </a:t>
            </a:r>
            <a:r>
              <a:rPr sz="1450" dirty="0">
                <a:latin typeface="Trade Gothic Next SR Pro"/>
                <a:cs typeface="Trade Gothic Next SR Pro"/>
              </a:rPr>
              <a:t>4.</a:t>
            </a:r>
            <a:r>
              <a:rPr sz="1450" spc="30" dirty="0">
                <a:latin typeface="Trade Gothic Next SR Pro"/>
                <a:cs typeface="Trade Gothic Next SR Pro"/>
              </a:rPr>
              <a:t> </a:t>
            </a:r>
            <a:r>
              <a:rPr sz="1450" spc="-10" dirty="0">
                <a:latin typeface="Trade Gothic Next SR Pro"/>
                <a:cs typeface="Trade Gothic Next SR Pro"/>
              </a:rPr>
              <a:t>klasse</a:t>
            </a:r>
            <a:endParaRPr sz="1450">
              <a:latin typeface="Trade Gothic Next SR Pro"/>
              <a:cs typeface="Trade Gothic Next SR Pro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474744" y="1846097"/>
            <a:ext cx="4662805" cy="2469515"/>
          </a:xfrm>
          <a:prstGeom prst="rect">
            <a:avLst/>
          </a:prstGeom>
        </p:spPr>
        <p:txBody>
          <a:bodyPr vert="horz" wrap="square" lIns="0" tIns="3352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40"/>
              </a:spcBef>
            </a:pPr>
            <a:r>
              <a:rPr sz="10300" b="0" spc="-135" dirty="0">
                <a:latin typeface="Trade Gothic Next SR Pro"/>
                <a:cs typeface="Trade Gothic Next SR Pro"/>
              </a:rPr>
              <a:t>Øvelse</a:t>
            </a:r>
            <a:r>
              <a:rPr sz="10300" b="0" spc="-445" dirty="0">
                <a:latin typeface="Trade Gothic Next SR Pro"/>
                <a:cs typeface="Trade Gothic Next SR Pro"/>
              </a:rPr>
              <a:t> </a:t>
            </a:r>
            <a:r>
              <a:rPr sz="10300" b="0" spc="-50" dirty="0">
                <a:latin typeface="Trade Gothic Next SR Pro"/>
                <a:cs typeface="Trade Gothic Next SR Pro"/>
              </a:rPr>
              <a:t>4</a:t>
            </a:r>
            <a:endParaRPr sz="10300">
              <a:latin typeface="Trade Gothic Next SR Pro"/>
              <a:cs typeface="Trade Gothic Next SR Pro"/>
            </a:endParaRPr>
          </a:p>
          <a:p>
            <a:pPr algn="ctr">
              <a:lnSpc>
                <a:spcPct val="100000"/>
              </a:lnSpc>
              <a:spcBef>
                <a:spcPts val="740"/>
              </a:spcBef>
            </a:pPr>
            <a:r>
              <a:rPr b="0" dirty="0">
                <a:latin typeface="Trade Gothic Next LT Pro"/>
                <a:cs typeface="Trade Gothic Next LT Pro"/>
              </a:rPr>
              <a:t>Prikkort</a:t>
            </a:r>
            <a:r>
              <a:rPr b="0" spc="-5" dirty="0">
                <a:latin typeface="Trade Gothic Next LT Pro"/>
                <a:cs typeface="Trade Gothic Next LT Pro"/>
              </a:rPr>
              <a:t> </a:t>
            </a:r>
            <a:r>
              <a:rPr b="0" dirty="0">
                <a:latin typeface="Trade Gothic Next LT Pro"/>
                <a:cs typeface="Trade Gothic Next LT Pro"/>
              </a:rPr>
              <a:t>20 og </a:t>
            </a:r>
            <a:r>
              <a:rPr b="0" spc="-25" dirty="0">
                <a:latin typeface="Trade Gothic Next LT Pro"/>
                <a:cs typeface="Trade Gothic Next LT Pro"/>
              </a:rPr>
              <a:t>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0003" y="1655989"/>
              <a:ext cx="251993" cy="25201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6003" y="1655989"/>
              <a:ext cx="251993" cy="25201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6003" y="1655989"/>
              <a:ext cx="251993" cy="25201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66003" y="1655989"/>
              <a:ext cx="251993" cy="25201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6003" y="1655989"/>
              <a:ext cx="251993" cy="25201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6003" y="3203976"/>
              <a:ext cx="251993" cy="2520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0003" y="3203976"/>
              <a:ext cx="251993" cy="2520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6003" y="3203976"/>
              <a:ext cx="251993" cy="2520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66003" y="3203976"/>
              <a:ext cx="251993" cy="25201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6003" y="3203976"/>
              <a:ext cx="251993" cy="2520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0003" y="4751987"/>
              <a:ext cx="251993" cy="25201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6003" y="4751987"/>
              <a:ext cx="251993" cy="2520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6003" y="4751987"/>
              <a:ext cx="251993" cy="2520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66003" y="4751987"/>
              <a:ext cx="251993" cy="2520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0003" y="6299973"/>
              <a:ext cx="251993" cy="2520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6003" y="6299973"/>
              <a:ext cx="251993" cy="2520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6003" y="6299973"/>
              <a:ext cx="251993" cy="2520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10002" y="5511581"/>
              <a:ext cx="251993" cy="25201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5203" y="2437189"/>
              <a:ext cx="251993" cy="2520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5203" y="5511581"/>
              <a:ext cx="251993" cy="25201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42802" y="2437189"/>
              <a:ext cx="251993" cy="2520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6003" y="6299973"/>
              <a:ext cx="251993" cy="25201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0003" y="5511581"/>
              <a:ext cx="251993" cy="252018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4445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20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Hvilket</a:t>
            </a:r>
            <a:r>
              <a:rPr spc="-20" dirty="0"/>
              <a:t> </a:t>
            </a:r>
            <a:r>
              <a:rPr dirty="0"/>
              <a:t>rum</a:t>
            </a:r>
            <a:r>
              <a:rPr spc="-15" dirty="0"/>
              <a:t> </a:t>
            </a:r>
            <a:r>
              <a:rPr dirty="0"/>
              <a:t>hører</a:t>
            </a:r>
            <a:r>
              <a:rPr spc="-15" dirty="0"/>
              <a:t> </a:t>
            </a:r>
            <a:r>
              <a:rPr dirty="0"/>
              <a:t>ikke</a:t>
            </a:r>
            <a:r>
              <a:rPr spc="-15" dirty="0"/>
              <a:t> </a:t>
            </a:r>
            <a:r>
              <a:rPr spc="-20" dirty="0"/>
              <a:t>til?</a:t>
            </a:r>
          </a:p>
        </p:txBody>
      </p:sp>
      <p:grpSp>
        <p:nvGrpSpPr>
          <p:cNvPr id="28" name="object 28"/>
          <p:cNvGrpSpPr/>
          <p:nvPr/>
        </p:nvGrpSpPr>
        <p:grpSpPr>
          <a:xfrm>
            <a:off x="684000" y="1332006"/>
            <a:ext cx="8244205" cy="5627370"/>
            <a:chOff x="684000" y="1332006"/>
            <a:chExt cx="8244205" cy="5627370"/>
          </a:xfrm>
        </p:grpSpPr>
        <p:sp>
          <p:nvSpPr>
            <p:cNvPr id="29" name="object 29"/>
            <p:cNvSpPr/>
            <p:nvPr/>
          </p:nvSpPr>
          <p:spPr>
            <a:xfrm>
              <a:off x="4805999" y="1332006"/>
              <a:ext cx="0" cy="5627370"/>
            </a:xfrm>
            <a:custGeom>
              <a:avLst/>
              <a:gdLst/>
              <a:ahLst/>
              <a:cxnLst/>
              <a:rect l="l" t="t" r="r" b="b"/>
              <a:pathLst>
                <a:path h="5627370">
                  <a:moveTo>
                    <a:pt x="0" y="0"/>
                  </a:moveTo>
                  <a:lnTo>
                    <a:pt x="0" y="562679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84000" y="4093206"/>
              <a:ext cx="8244205" cy="0"/>
            </a:xfrm>
            <a:custGeom>
              <a:avLst/>
              <a:gdLst/>
              <a:ahLst/>
              <a:cxnLst/>
              <a:rect l="l" t="t" r="r" b="b"/>
              <a:pathLst>
                <a:path w="8244205">
                  <a:moveTo>
                    <a:pt x="0" y="0"/>
                  </a:moveTo>
                  <a:lnTo>
                    <a:pt x="82440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803" y="1655989"/>
              <a:ext cx="251993" cy="25201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0802" y="1655989"/>
              <a:ext cx="251993" cy="25201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1002" y="1655989"/>
              <a:ext cx="251993" cy="25201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57003" y="1655989"/>
              <a:ext cx="251993" cy="25201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57003" y="4751987"/>
              <a:ext cx="251993" cy="25201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3003" y="4751987"/>
              <a:ext cx="251993" cy="2520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803" y="3203976"/>
              <a:ext cx="251993" cy="2520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0802" y="3203976"/>
              <a:ext cx="251993" cy="2520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97003" y="3203976"/>
              <a:ext cx="251993" cy="25201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27002" y="3203976"/>
              <a:ext cx="251993" cy="2520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1002" y="3203976"/>
              <a:ext cx="251993" cy="25201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1003" y="3203976"/>
              <a:ext cx="251993" cy="2520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803" y="4751987"/>
              <a:ext cx="251993" cy="2520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4003" y="4751987"/>
              <a:ext cx="251993" cy="2520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39203" y="4751987"/>
              <a:ext cx="251993" cy="2520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97003" y="4751987"/>
              <a:ext cx="251993" cy="2520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803" y="6299973"/>
              <a:ext cx="251993" cy="2520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27002" y="4751987"/>
              <a:ext cx="251993" cy="25201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4003" y="6299973"/>
              <a:ext cx="251993" cy="2520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71003" y="5511581"/>
              <a:ext cx="251993" cy="25201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4003" y="2437189"/>
              <a:ext cx="251993" cy="2520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803" y="2437189"/>
              <a:ext cx="251993" cy="25201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4003" y="5511581"/>
              <a:ext cx="251993" cy="25201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8002" y="5511581"/>
              <a:ext cx="251993" cy="25201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0802" y="2437189"/>
              <a:ext cx="251993" cy="25201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1002" y="5511581"/>
              <a:ext cx="251993" cy="25201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27002" y="6299973"/>
              <a:ext cx="251993" cy="252018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4445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21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Hvilket</a:t>
            </a:r>
            <a:r>
              <a:rPr spc="-20" dirty="0"/>
              <a:t> </a:t>
            </a:r>
            <a:r>
              <a:rPr dirty="0"/>
              <a:t>rum</a:t>
            </a:r>
            <a:r>
              <a:rPr spc="-15" dirty="0"/>
              <a:t> </a:t>
            </a:r>
            <a:r>
              <a:rPr dirty="0"/>
              <a:t>hører</a:t>
            </a:r>
            <a:r>
              <a:rPr spc="-15" dirty="0"/>
              <a:t> </a:t>
            </a:r>
            <a:r>
              <a:rPr dirty="0"/>
              <a:t>ikke</a:t>
            </a:r>
            <a:r>
              <a:rPr spc="-15" dirty="0"/>
              <a:t> </a:t>
            </a:r>
            <a:r>
              <a:rPr spc="-20" dirty="0"/>
              <a:t>til?</a:t>
            </a:r>
          </a:p>
        </p:txBody>
      </p:sp>
      <p:grpSp>
        <p:nvGrpSpPr>
          <p:cNvPr id="32" name="object 32"/>
          <p:cNvGrpSpPr/>
          <p:nvPr/>
        </p:nvGrpSpPr>
        <p:grpSpPr>
          <a:xfrm>
            <a:off x="684000" y="1332006"/>
            <a:ext cx="8244205" cy="5627370"/>
            <a:chOff x="684000" y="1332006"/>
            <a:chExt cx="8244205" cy="5627370"/>
          </a:xfrm>
        </p:grpSpPr>
        <p:sp>
          <p:nvSpPr>
            <p:cNvPr id="33" name="object 33"/>
            <p:cNvSpPr/>
            <p:nvPr/>
          </p:nvSpPr>
          <p:spPr>
            <a:xfrm>
              <a:off x="4392000" y="1332006"/>
              <a:ext cx="0" cy="5627370"/>
            </a:xfrm>
            <a:custGeom>
              <a:avLst/>
              <a:gdLst/>
              <a:ahLst/>
              <a:cxnLst/>
              <a:rect l="l" t="t" r="r" b="b"/>
              <a:pathLst>
                <a:path h="5627370">
                  <a:moveTo>
                    <a:pt x="0" y="0"/>
                  </a:moveTo>
                  <a:lnTo>
                    <a:pt x="0" y="562679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84000" y="4093206"/>
              <a:ext cx="8244205" cy="0"/>
            </a:xfrm>
            <a:custGeom>
              <a:avLst/>
              <a:gdLst/>
              <a:ahLst/>
              <a:cxnLst/>
              <a:rect l="l" t="t" r="r" b="b"/>
              <a:pathLst>
                <a:path w="8244205">
                  <a:moveTo>
                    <a:pt x="0" y="0"/>
                  </a:moveTo>
                  <a:lnTo>
                    <a:pt x="82440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sp>
          <p:nvSpPr>
            <p:cNvPr id="3" name="object 3"/>
            <p:cNvSpPr/>
            <p:nvPr/>
          </p:nvSpPr>
          <p:spPr>
            <a:xfrm>
              <a:off x="457200" y="457200"/>
              <a:ext cx="8697595" cy="6645909"/>
            </a:xfrm>
            <a:custGeom>
              <a:avLst/>
              <a:gdLst/>
              <a:ahLst/>
              <a:cxnLst/>
              <a:rect l="l" t="t" r="r" b="b"/>
              <a:pathLst>
                <a:path w="8697595" h="6645909">
                  <a:moveTo>
                    <a:pt x="8697595" y="0"/>
                  </a:moveTo>
                  <a:lnTo>
                    <a:pt x="0" y="0"/>
                  </a:lnTo>
                  <a:lnTo>
                    <a:pt x="0" y="6645605"/>
                  </a:lnTo>
                  <a:lnTo>
                    <a:pt x="8697595" y="6645605"/>
                  </a:lnTo>
                  <a:lnTo>
                    <a:pt x="8697595" y="0"/>
                  </a:lnTo>
                  <a:close/>
                </a:path>
              </a:pathLst>
            </a:custGeom>
            <a:solidFill>
              <a:srgbClr val="EEEC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457207"/>
              <a:ext cx="1080135" cy="393700"/>
            </a:xfrm>
            <a:custGeom>
              <a:avLst/>
              <a:gdLst/>
              <a:ahLst/>
              <a:cxnLst/>
              <a:rect l="l" t="t" r="r" b="b"/>
              <a:pathLst>
                <a:path w="1080135" h="393700">
                  <a:moveTo>
                    <a:pt x="1079995" y="0"/>
                  </a:moveTo>
                  <a:lnTo>
                    <a:pt x="0" y="0"/>
                  </a:lnTo>
                  <a:lnTo>
                    <a:pt x="0" y="393661"/>
                  </a:lnTo>
                  <a:lnTo>
                    <a:pt x="1007999" y="393661"/>
                  </a:lnTo>
                  <a:lnTo>
                    <a:pt x="1036023" y="388004"/>
                  </a:lnTo>
                  <a:lnTo>
                    <a:pt x="1058908" y="372575"/>
                  </a:lnTo>
                  <a:lnTo>
                    <a:pt x="1074337" y="349690"/>
                  </a:lnTo>
                  <a:lnTo>
                    <a:pt x="1079995" y="321665"/>
                  </a:lnTo>
                  <a:lnTo>
                    <a:pt x="1079995" y="0"/>
                  </a:lnTo>
                  <a:close/>
                </a:path>
              </a:pathLst>
            </a:custGeom>
            <a:solidFill>
              <a:srgbClr val="A3A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13249" y="518673"/>
            <a:ext cx="76835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b="1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Kapitel</a:t>
            </a:r>
            <a:r>
              <a:rPr sz="1450" b="1" spc="145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 </a:t>
            </a:r>
            <a:r>
              <a:rPr sz="1450" b="1" spc="-50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1</a:t>
            </a:r>
            <a:endParaRPr sz="1450">
              <a:latin typeface="Trade Gothic Next SR Pro"/>
              <a:cs typeface="Trade Gothic Next SR Pr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960899" y="6687901"/>
            <a:ext cx="1973580" cy="282575"/>
            <a:chOff x="6960899" y="6687901"/>
            <a:chExt cx="1973580" cy="28257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19476" y="6828472"/>
              <a:ext cx="1414937" cy="14170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963959" y="6690961"/>
              <a:ext cx="441959" cy="243204"/>
            </a:xfrm>
            <a:custGeom>
              <a:avLst/>
              <a:gdLst/>
              <a:ahLst/>
              <a:cxnLst/>
              <a:rect l="l" t="t" r="r" b="b"/>
              <a:pathLst>
                <a:path w="441959" h="243204">
                  <a:moveTo>
                    <a:pt x="441629" y="126"/>
                  </a:moveTo>
                  <a:lnTo>
                    <a:pt x="364680" y="114"/>
                  </a:lnTo>
                  <a:lnTo>
                    <a:pt x="294982" y="98958"/>
                  </a:lnTo>
                  <a:lnTo>
                    <a:pt x="295567" y="126"/>
                  </a:lnTo>
                  <a:lnTo>
                    <a:pt x="221373" y="0"/>
                  </a:lnTo>
                  <a:lnTo>
                    <a:pt x="0" y="242493"/>
                  </a:lnTo>
                  <a:lnTo>
                    <a:pt x="126060" y="242493"/>
                  </a:lnTo>
                  <a:lnTo>
                    <a:pt x="217246" y="142697"/>
                  </a:lnTo>
                  <a:lnTo>
                    <a:pt x="217131" y="243077"/>
                  </a:lnTo>
                  <a:lnTo>
                    <a:pt x="291744" y="243204"/>
                  </a:lnTo>
                  <a:lnTo>
                    <a:pt x="362775" y="143878"/>
                  </a:lnTo>
                  <a:lnTo>
                    <a:pt x="362305" y="243077"/>
                  </a:lnTo>
                  <a:lnTo>
                    <a:pt x="441032" y="242493"/>
                  </a:lnTo>
                  <a:lnTo>
                    <a:pt x="441629" y="126"/>
                  </a:lnTo>
                  <a:close/>
                </a:path>
              </a:pathLst>
            </a:custGeom>
            <a:solidFill>
              <a:srgbClr val="E63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63959" y="6690961"/>
              <a:ext cx="441959" cy="243204"/>
            </a:xfrm>
            <a:custGeom>
              <a:avLst/>
              <a:gdLst/>
              <a:ahLst/>
              <a:cxnLst/>
              <a:rect l="l" t="t" r="r" b="b"/>
              <a:pathLst>
                <a:path w="441959" h="243204">
                  <a:moveTo>
                    <a:pt x="0" y="242493"/>
                  </a:moveTo>
                  <a:lnTo>
                    <a:pt x="221373" y="0"/>
                  </a:lnTo>
                  <a:lnTo>
                    <a:pt x="295567" y="126"/>
                  </a:lnTo>
                  <a:lnTo>
                    <a:pt x="294982" y="98958"/>
                  </a:lnTo>
                  <a:lnTo>
                    <a:pt x="364680" y="114"/>
                  </a:lnTo>
                  <a:lnTo>
                    <a:pt x="441629" y="126"/>
                  </a:lnTo>
                  <a:lnTo>
                    <a:pt x="441032" y="242493"/>
                  </a:lnTo>
                  <a:lnTo>
                    <a:pt x="362305" y="243077"/>
                  </a:lnTo>
                  <a:lnTo>
                    <a:pt x="362775" y="143878"/>
                  </a:lnTo>
                  <a:lnTo>
                    <a:pt x="291744" y="243204"/>
                  </a:lnTo>
                  <a:lnTo>
                    <a:pt x="217131" y="243077"/>
                  </a:lnTo>
                  <a:lnTo>
                    <a:pt x="217246" y="142697"/>
                  </a:lnTo>
                  <a:lnTo>
                    <a:pt x="126060" y="242493"/>
                  </a:lnTo>
                  <a:lnTo>
                    <a:pt x="0" y="242493"/>
                  </a:lnTo>
                  <a:close/>
                </a:path>
              </a:pathLst>
            </a:custGeom>
            <a:ln w="6121">
              <a:solidFill>
                <a:srgbClr val="E63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66507" y="6740755"/>
            <a:ext cx="5965825" cy="24955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50" b="1" dirty="0">
                <a:latin typeface="Trade Gothic Next SR Pro"/>
                <a:cs typeface="Trade Gothic Next SR Pro"/>
              </a:rPr>
              <a:t>Vidensbaseret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Matematikundervisning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·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3</a:t>
            </a:r>
            <a:r>
              <a:rPr sz="1450" b="1" spc="135" dirty="0">
                <a:latin typeface="Trade Gothic Next SR Pro"/>
                <a:cs typeface="Trade Gothic Next SR Pro"/>
              </a:rPr>
              <a:t>  </a:t>
            </a:r>
            <a:r>
              <a:rPr sz="1450" b="1" dirty="0">
                <a:latin typeface="Trade Gothic Next SR Pro"/>
                <a:cs typeface="Trade Gothic Next SR Pro"/>
              </a:rPr>
              <a:t>|</a:t>
            </a:r>
            <a:r>
              <a:rPr sz="1450" b="1" spc="90" dirty="0">
                <a:latin typeface="Trade Gothic Next SR Pro"/>
                <a:cs typeface="Trade Gothic Next SR Pro"/>
              </a:rPr>
              <a:t>  </a:t>
            </a:r>
            <a:r>
              <a:rPr sz="1450" dirty="0">
                <a:latin typeface="Trade Gothic Next SR Pro"/>
                <a:cs typeface="Trade Gothic Next SR Pro"/>
              </a:rPr>
              <a:t>Børnehaveklasse</a:t>
            </a:r>
            <a:r>
              <a:rPr sz="1450" spc="35" dirty="0">
                <a:latin typeface="Trade Gothic Next SR Pro"/>
                <a:cs typeface="Trade Gothic Next SR Pro"/>
              </a:rPr>
              <a:t> </a:t>
            </a:r>
            <a:r>
              <a:rPr sz="1450" dirty="0">
                <a:latin typeface="Trade Gothic Next SR Pro"/>
                <a:cs typeface="Trade Gothic Next SR Pro"/>
              </a:rPr>
              <a:t>til</a:t>
            </a:r>
            <a:r>
              <a:rPr sz="1450" spc="80" dirty="0">
                <a:latin typeface="Trade Gothic Next SR Pro"/>
                <a:cs typeface="Trade Gothic Next SR Pro"/>
              </a:rPr>
              <a:t> </a:t>
            </a:r>
            <a:r>
              <a:rPr sz="1450" dirty="0">
                <a:latin typeface="Trade Gothic Next SR Pro"/>
                <a:cs typeface="Trade Gothic Next SR Pro"/>
              </a:rPr>
              <a:t>4.</a:t>
            </a:r>
            <a:r>
              <a:rPr sz="1450" spc="30" dirty="0">
                <a:latin typeface="Trade Gothic Next SR Pro"/>
                <a:cs typeface="Trade Gothic Next SR Pro"/>
              </a:rPr>
              <a:t> </a:t>
            </a:r>
            <a:r>
              <a:rPr sz="1450" spc="-10" dirty="0">
                <a:latin typeface="Trade Gothic Next SR Pro"/>
                <a:cs typeface="Trade Gothic Next SR Pro"/>
              </a:rPr>
              <a:t>klasse</a:t>
            </a:r>
            <a:endParaRPr sz="1450">
              <a:latin typeface="Trade Gothic Next SR Pro"/>
              <a:cs typeface="Trade Gothic Next SR Pro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474744" y="1846097"/>
            <a:ext cx="4662805" cy="2469515"/>
          </a:xfrm>
          <a:prstGeom prst="rect">
            <a:avLst/>
          </a:prstGeom>
        </p:spPr>
        <p:txBody>
          <a:bodyPr vert="horz" wrap="square" lIns="0" tIns="3352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40"/>
              </a:spcBef>
            </a:pPr>
            <a:r>
              <a:rPr sz="10300" b="0" spc="-135" dirty="0">
                <a:latin typeface="Trade Gothic Next SR Pro"/>
                <a:cs typeface="Trade Gothic Next SR Pro"/>
              </a:rPr>
              <a:t>Øvelse</a:t>
            </a:r>
            <a:r>
              <a:rPr sz="10300" b="0" spc="-445" dirty="0">
                <a:latin typeface="Trade Gothic Next SR Pro"/>
                <a:cs typeface="Trade Gothic Next SR Pro"/>
              </a:rPr>
              <a:t> </a:t>
            </a:r>
            <a:r>
              <a:rPr sz="10300" b="0" spc="-50" dirty="0">
                <a:latin typeface="Trade Gothic Next SR Pro"/>
                <a:cs typeface="Trade Gothic Next SR Pro"/>
              </a:rPr>
              <a:t>5</a:t>
            </a:r>
            <a:endParaRPr sz="10300">
              <a:latin typeface="Trade Gothic Next SR Pro"/>
              <a:cs typeface="Trade Gothic Next SR Pro"/>
            </a:endParaRPr>
          </a:p>
          <a:p>
            <a:pPr algn="ctr">
              <a:lnSpc>
                <a:spcPct val="100000"/>
              </a:lnSpc>
              <a:spcBef>
                <a:spcPts val="740"/>
              </a:spcBef>
            </a:pPr>
            <a:r>
              <a:rPr b="0" dirty="0">
                <a:latin typeface="Trade Gothic Next LT Pro"/>
                <a:cs typeface="Trade Gothic Next LT Pro"/>
              </a:rPr>
              <a:t>Prikkort</a:t>
            </a:r>
            <a:r>
              <a:rPr b="0" spc="-5" dirty="0">
                <a:latin typeface="Trade Gothic Next LT Pro"/>
                <a:cs typeface="Trade Gothic Next LT Pro"/>
              </a:rPr>
              <a:t> </a:t>
            </a:r>
            <a:r>
              <a:rPr b="0" dirty="0">
                <a:latin typeface="Trade Gothic Next LT Pro"/>
                <a:cs typeface="Trade Gothic Next LT Pro"/>
              </a:rPr>
              <a:t>22 til </a:t>
            </a:r>
            <a:r>
              <a:rPr b="0" spc="-25" dirty="0">
                <a:latin typeface="Trade Gothic Next LT Pro"/>
                <a:cs typeface="Trade Gothic Next LT Pro"/>
              </a:rPr>
              <a:t>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2003" y="1403974"/>
              <a:ext cx="251993" cy="25201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0003" y="1403974"/>
              <a:ext cx="251993" cy="25201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12003" y="3319194"/>
              <a:ext cx="251993" cy="25201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10003" y="3319194"/>
              <a:ext cx="251993" cy="25201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02003" y="2037585"/>
              <a:ext cx="251993" cy="25201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02003" y="5846395"/>
              <a:ext cx="251993" cy="2520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02003" y="5219976"/>
              <a:ext cx="251993" cy="2520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2003" y="5846395"/>
              <a:ext cx="251993" cy="2520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0003" y="2037585"/>
              <a:ext cx="251993" cy="25201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0003" y="5219976"/>
              <a:ext cx="251993" cy="2520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0003" y="6479980"/>
              <a:ext cx="251993" cy="25201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0802" y="5219976"/>
              <a:ext cx="251993" cy="2520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0802" y="6479980"/>
              <a:ext cx="251993" cy="2520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72003" y="2678389"/>
              <a:ext cx="251993" cy="2520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06002" y="2678389"/>
              <a:ext cx="251993" cy="25201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445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22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Hvilket</a:t>
            </a:r>
            <a:r>
              <a:rPr spc="-20" dirty="0"/>
              <a:t> </a:t>
            </a:r>
            <a:r>
              <a:rPr dirty="0"/>
              <a:t>rum</a:t>
            </a:r>
            <a:r>
              <a:rPr spc="-15" dirty="0"/>
              <a:t> </a:t>
            </a:r>
            <a:r>
              <a:rPr dirty="0"/>
              <a:t>hører</a:t>
            </a:r>
            <a:r>
              <a:rPr spc="-15" dirty="0"/>
              <a:t> </a:t>
            </a:r>
            <a:r>
              <a:rPr dirty="0"/>
              <a:t>ikke</a:t>
            </a:r>
            <a:r>
              <a:rPr spc="-15" dirty="0"/>
              <a:t> </a:t>
            </a:r>
            <a:r>
              <a:rPr spc="-20" dirty="0"/>
              <a:t>til?</a:t>
            </a:r>
          </a:p>
        </p:txBody>
      </p:sp>
      <p:grpSp>
        <p:nvGrpSpPr>
          <p:cNvPr id="20" name="object 20"/>
          <p:cNvGrpSpPr/>
          <p:nvPr/>
        </p:nvGrpSpPr>
        <p:grpSpPr>
          <a:xfrm>
            <a:off x="684000" y="1332006"/>
            <a:ext cx="8244205" cy="5627370"/>
            <a:chOff x="684000" y="1332006"/>
            <a:chExt cx="8244205" cy="5627370"/>
          </a:xfrm>
        </p:grpSpPr>
        <p:sp>
          <p:nvSpPr>
            <p:cNvPr id="21" name="object 21"/>
            <p:cNvSpPr/>
            <p:nvPr/>
          </p:nvSpPr>
          <p:spPr>
            <a:xfrm>
              <a:off x="4805999" y="1332006"/>
              <a:ext cx="0" cy="5627370"/>
            </a:xfrm>
            <a:custGeom>
              <a:avLst/>
              <a:gdLst/>
              <a:ahLst/>
              <a:cxnLst/>
              <a:rect l="l" t="t" r="r" b="b"/>
              <a:pathLst>
                <a:path h="5627370">
                  <a:moveTo>
                    <a:pt x="0" y="0"/>
                  </a:moveTo>
                  <a:lnTo>
                    <a:pt x="0" y="562679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84000" y="4093206"/>
              <a:ext cx="8244205" cy="0"/>
            </a:xfrm>
            <a:custGeom>
              <a:avLst/>
              <a:gdLst/>
              <a:ahLst/>
              <a:cxnLst/>
              <a:rect l="l" t="t" r="r" b="b"/>
              <a:pathLst>
                <a:path w="8244205">
                  <a:moveTo>
                    <a:pt x="0" y="0"/>
                  </a:moveTo>
                  <a:lnTo>
                    <a:pt x="82440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4002" y="1259983"/>
              <a:ext cx="251993" cy="25201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0003" y="1259983"/>
              <a:ext cx="251993" cy="25201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0003" y="1943997"/>
              <a:ext cx="251993" cy="25201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2003" y="1943997"/>
              <a:ext cx="251993" cy="25201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62003" y="1943997"/>
              <a:ext cx="251993" cy="25201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62003" y="2609978"/>
              <a:ext cx="251993" cy="2520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96002" y="2609978"/>
              <a:ext cx="251993" cy="2520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96002" y="3275984"/>
              <a:ext cx="251993" cy="2520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96004" y="3275984"/>
              <a:ext cx="251993" cy="25201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28003" y="3275984"/>
              <a:ext cx="251993" cy="2520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6003" y="2609978"/>
              <a:ext cx="251993" cy="25201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6003" y="4607995"/>
              <a:ext cx="251993" cy="2520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96002" y="4607995"/>
              <a:ext cx="251993" cy="2520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96002" y="5291985"/>
              <a:ext cx="251993" cy="2520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2003" y="5291985"/>
              <a:ext cx="251993" cy="2520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0003" y="5291985"/>
              <a:ext cx="251993" cy="2520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0003" y="6641980"/>
              <a:ext cx="251993" cy="2520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0003" y="5291985"/>
              <a:ext cx="251993" cy="25201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96004" y="6641980"/>
              <a:ext cx="251993" cy="2520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96002" y="6641980"/>
              <a:ext cx="251993" cy="25201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2003" y="5957991"/>
              <a:ext cx="251993" cy="2520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28003" y="5291985"/>
              <a:ext cx="251993" cy="25201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62003" y="5957991"/>
              <a:ext cx="251993" cy="25201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6003" y="5957991"/>
              <a:ext cx="251993" cy="25201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0003" y="1943997"/>
              <a:ext cx="251993" cy="25201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806000" y="1332006"/>
              <a:ext cx="0" cy="5627370"/>
            </a:xfrm>
            <a:custGeom>
              <a:avLst/>
              <a:gdLst/>
              <a:ahLst/>
              <a:cxnLst/>
              <a:rect l="l" t="t" r="r" b="b"/>
              <a:pathLst>
                <a:path h="5627370">
                  <a:moveTo>
                    <a:pt x="0" y="0"/>
                  </a:moveTo>
                  <a:lnTo>
                    <a:pt x="0" y="562679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84000" y="4093206"/>
              <a:ext cx="8244205" cy="0"/>
            </a:xfrm>
            <a:custGeom>
              <a:avLst/>
              <a:gdLst/>
              <a:ahLst/>
              <a:cxnLst/>
              <a:rect l="l" t="t" r="r" b="b"/>
              <a:pathLst>
                <a:path w="8244205">
                  <a:moveTo>
                    <a:pt x="0" y="0"/>
                  </a:moveTo>
                  <a:lnTo>
                    <a:pt x="82440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445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23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Hvilket</a:t>
            </a:r>
            <a:r>
              <a:rPr spc="-20" dirty="0"/>
              <a:t> </a:t>
            </a:r>
            <a:r>
              <a:rPr dirty="0"/>
              <a:t>rum</a:t>
            </a:r>
            <a:r>
              <a:rPr spc="-15" dirty="0"/>
              <a:t> </a:t>
            </a:r>
            <a:r>
              <a:rPr dirty="0"/>
              <a:t>hører</a:t>
            </a:r>
            <a:r>
              <a:rPr spc="-15" dirty="0"/>
              <a:t> </a:t>
            </a:r>
            <a:r>
              <a:rPr dirty="0"/>
              <a:t>ikke</a:t>
            </a:r>
            <a:r>
              <a:rPr spc="-15" dirty="0"/>
              <a:t> </a:t>
            </a:r>
            <a:r>
              <a:rPr spc="-20" dirty="0"/>
              <a:t>til?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8003" y="1187975"/>
              <a:ext cx="251993" cy="25201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0003" y="1871990"/>
              <a:ext cx="251993" cy="25201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2002" y="1871990"/>
              <a:ext cx="251993" cy="25201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4003" y="1871990"/>
              <a:ext cx="251993" cy="25201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4003" y="4661996"/>
              <a:ext cx="251993" cy="25201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86003" y="4661996"/>
              <a:ext cx="251993" cy="2520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2002" y="4661996"/>
              <a:ext cx="251993" cy="2520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8002" y="1871990"/>
              <a:ext cx="251993" cy="2520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2002" y="2573986"/>
              <a:ext cx="251993" cy="25201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4003" y="2573986"/>
              <a:ext cx="251993" cy="2520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4003" y="5363993"/>
              <a:ext cx="251993" cy="25201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94002" y="5363993"/>
              <a:ext cx="251993" cy="2520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0003" y="5363993"/>
              <a:ext cx="251993" cy="2520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8002" y="5363993"/>
              <a:ext cx="251993" cy="2520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86003" y="5363993"/>
              <a:ext cx="251993" cy="2520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86003" y="6767988"/>
              <a:ext cx="251993" cy="2520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94002" y="6767988"/>
              <a:ext cx="251993" cy="2520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2002" y="6767988"/>
              <a:ext cx="251993" cy="25201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72002" y="2573986"/>
              <a:ext cx="251993" cy="2520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8002" y="2573986"/>
              <a:ext cx="251993" cy="25201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94002" y="1871990"/>
              <a:ext cx="251993" cy="2520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96004" y="1187975"/>
              <a:ext cx="251993" cy="25201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96004" y="3275984"/>
              <a:ext cx="251993" cy="25201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4003" y="3275984"/>
              <a:ext cx="251993" cy="25201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4003" y="6065990"/>
              <a:ext cx="251993" cy="25201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94002" y="6065990"/>
              <a:ext cx="251993" cy="25201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2002" y="6065990"/>
              <a:ext cx="251993" cy="25201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8002" y="6065990"/>
              <a:ext cx="251993" cy="25201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72002" y="3275984"/>
              <a:ext cx="251993" cy="25201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806000" y="1332006"/>
              <a:ext cx="0" cy="5627370"/>
            </a:xfrm>
            <a:custGeom>
              <a:avLst/>
              <a:gdLst/>
              <a:ahLst/>
              <a:cxnLst/>
              <a:rect l="l" t="t" r="r" b="b"/>
              <a:pathLst>
                <a:path h="5627370">
                  <a:moveTo>
                    <a:pt x="0" y="0"/>
                  </a:moveTo>
                  <a:lnTo>
                    <a:pt x="0" y="562679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84000" y="4093206"/>
              <a:ext cx="8244205" cy="0"/>
            </a:xfrm>
            <a:custGeom>
              <a:avLst/>
              <a:gdLst/>
              <a:ahLst/>
              <a:cxnLst/>
              <a:rect l="l" t="t" r="r" b="b"/>
              <a:pathLst>
                <a:path w="8244205">
                  <a:moveTo>
                    <a:pt x="0" y="0"/>
                  </a:moveTo>
                  <a:lnTo>
                    <a:pt x="82440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445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24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Hvilket</a:t>
            </a:r>
            <a:r>
              <a:rPr spc="-20" dirty="0"/>
              <a:t> </a:t>
            </a:r>
            <a:r>
              <a:rPr dirty="0"/>
              <a:t>rum</a:t>
            </a:r>
            <a:r>
              <a:rPr spc="-15" dirty="0"/>
              <a:t> </a:t>
            </a:r>
            <a:r>
              <a:rPr dirty="0"/>
              <a:t>hører</a:t>
            </a:r>
            <a:r>
              <a:rPr spc="-15" dirty="0"/>
              <a:t> </a:t>
            </a:r>
            <a:r>
              <a:rPr dirty="0"/>
              <a:t>ikke</a:t>
            </a:r>
            <a:r>
              <a:rPr spc="-15" dirty="0"/>
              <a:t> </a:t>
            </a:r>
            <a:r>
              <a:rPr spc="-20" dirty="0"/>
              <a:t>til?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4003" y="1799981"/>
              <a:ext cx="251993" cy="25201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8003" y="1799981"/>
              <a:ext cx="251993" cy="25201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86003" y="1799981"/>
              <a:ext cx="251993" cy="25201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4003" y="4589988"/>
              <a:ext cx="251993" cy="25201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2002" y="4589988"/>
              <a:ext cx="251993" cy="25201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86003" y="4589988"/>
              <a:ext cx="251993" cy="2520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8002" y="1799981"/>
              <a:ext cx="251993" cy="2520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2002" y="2501978"/>
              <a:ext cx="251993" cy="2520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0003" y="2501978"/>
              <a:ext cx="251993" cy="25201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8003" y="2501978"/>
              <a:ext cx="251993" cy="2520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4003" y="2501978"/>
              <a:ext cx="251993" cy="25201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4002" y="2501978"/>
              <a:ext cx="251993" cy="2520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86003" y="2501978"/>
              <a:ext cx="251993" cy="2520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4003" y="5291985"/>
              <a:ext cx="251993" cy="2520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4002" y="5291985"/>
              <a:ext cx="251993" cy="2520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2002" y="5291985"/>
              <a:ext cx="251993" cy="2520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8002" y="5291985"/>
              <a:ext cx="251993" cy="2520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0003" y="5291985"/>
              <a:ext cx="251993" cy="25201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86003" y="6695979"/>
              <a:ext cx="251993" cy="2520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4003" y="6695979"/>
              <a:ext cx="251993" cy="25201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2002" y="6695979"/>
              <a:ext cx="251993" cy="2520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94002" y="6695979"/>
              <a:ext cx="251993" cy="25201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4003" y="3203976"/>
              <a:ext cx="251993" cy="25201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4002" y="3203976"/>
              <a:ext cx="251993" cy="25201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2002" y="3203976"/>
              <a:ext cx="251993" cy="25201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0003" y="3203976"/>
              <a:ext cx="251993" cy="25201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86003" y="3203976"/>
              <a:ext cx="251993" cy="25201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77204" y="3203976"/>
              <a:ext cx="251993" cy="25201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4003" y="5993983"/>
              <a:ext cx="251993" cy="25201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86003" y="5993983"/>
              <a:ext cx="251993" cy="25201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4002" y="5993983"/>
              <a:ext cx="251993" cy="25201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0003" y="5993983"/>
              <a:ext cx="251993" cy="25201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72002" y="3203976"/>
              <a:ext cx="251993" cy="25201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806000" y="1332006"/>
              <a:ext cx="0" cy="5627370"/>
            </a:xfrm>
            <a:custGeom>
              <a:avLst/>
              <a:gdLst/>
              <a:ahLst/>
              <a:cxnLst/>
              <a:rect l="l" t="t" r="r" b="b"/>
              <a:pathLst>
                <a:path h="5627370">
                  <a:moveTo>
                    <a:pt x="0" y="0"/>
                  </a:moveTo>
                  <a:lnTo>
                    <a:pt x="0" y="562679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84000" y="4093206"/>
              <a:ext cx="8244205" cy="0"/>
            </a:xfrm>
            <a:custGeom>
              <a:avLst/>
              <a:gdLst/>
              <a:ahLst/>
              <a:cxnLst/>
              <a:rect l="l" t="t" r="r" b="b"/>
              <a:pathLst>
                <a:path w="8244205">
                  <a:moveTo>
                    <a:pt x="0" y="0"/>
                  </a:moveTo>
                  <a:lnTo>
                    <a:pt x="824400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445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25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Hvilket</a:t>
            </a:r>
            <a:r>
              <a:rPr spc="-20" dirty="0"/>
              <a:t> </a:t>
            </a:r>
            <a:r>
              <a:rPr dirty="0"/>
              <a:t>rum</a:t>
            </a:r>
            <a:r>
              <a:rPr spc="-15" dirty="0"/>
              <a:t> </a:t>
            </a:r>
            <a:r>
              <a:rPr dirty="0"/>
              <a:t>hører</a:t>
            </a:r>
            <a:r>
              <a:rPr spc="-15" dirty="0"/>
              <a:t> </a:t>
            </a:r>
            <a:r>
              <a:rPr dirty="0"/>
              <a:t>ikke</a:t>
            </a:r>
            <a:r>
              <a:rPr spc="-15" dirty="0"/>
              <a:t> </a:t>
            </a:r>
            <a:r>
              <a:rPr spc="-20" dirty="0"/>
              <a:t>til?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98</Words>
  <Application>Microsoft Office PowerPoint</Application>
  <PresentationFormat>Brugerdefineret</PresentationFormat>
  <Paragraphs>34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8" baseType="lpstr">
      <vt:lpstr>Calibri</vt:lpstr>
      <vt:lpstr>Trade Gothic Next LT Pro</vt:lpstr>
      <vt:lpstr>Trade Gothic Next SR Pro</vt:lpstr>
      <vt:lpstr>Office Theme</vt:lpstr>
      <vt:lpstr>Øvelse 4 Prikkort 20 og 21</vt:lpstr>
      <vt:lpstr>Hvilket rum hører ikke til?</vt:lpstr>
      <vt:lpstr>PowerPoint-præsentation</vt:lpstr>
      <vt:lpstr>Hvilket rum hører ikke til?</vt:lpstr>
      <vt:lpstr>PowerPoint-præsentation</vt:lpstr>
      <vt:lpstr>Øvelse 5 Prikkort 22 til 25</vt:lpstr>
      <vt:lpstr>Hvilket rum hører ikke til?</vt:lpstr>
      <vt:lpstr>PowerPoint-præsentation</vt:lpstr>
      <vt:lpstr>Hvilket rum hører ikke til?</vt:lpstr>
      <vt:lpstr>PowerPoint-præsentation</vt:lpstr>
      <vt:lpstr>Hvilket rum hører ikke til?</vt:lpstr>
      <vt:lpstr>PowerPoint-præsentation</vt:lpstr>
      <vt:lpstr>Hvilket rum hører ikke til?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Øvelse 4 Prikkort 20 og 21</dc:title>
  <dc:creator>Kathrine</dc:creator>
  <cp:lastModifiedBy>Pia Fuglevig</cp:lastModifiedBy>
  <cp:revision>1</cp:revision>
  <dcterms:created xsi:type="dcterms:W3CDTF">2023-06-26T08:20:28Z</dcterms:created>
  <dcterms:modified xsi:type="dcterms:W3CDTF">2025-07-08T13:26:50Z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2023-06-01T00:00:00Z</vt:filetime>
  </property>
  <property fmtid="{D5CDD505-2E9C-101B-9397-08002B2CF9AE}" pid="3" name="Creator">
    <vt:lpwstr>Adobe InDesign 16.0 (Macintosh)</vt:lpwstr>
  </property>
  <property fmtid="{D5CDD505-2E9C-101B-9397-08002B2CF9AE}" pid="4" name="LastSaved">
    <vt:filetime>2023-06-26T00:00:00Z</vt:filetime>
  </property>
  <property fmtid="{D5CDD505-2E9C-101B-9397-08002B2CF9AE}" pid="5" name="Producer">
    <vt:lpwstr>Adobe PDF Library 15.0</vt:lpwstr>
  </property>
</Properties>
</file>